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7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66" r:id="rId8"/>
    <p:sldId id="304" r:id="rId9"/>
    <p:sldId id="302" r:id="rId10"/>
    <p:sldId id="305" r:id="rId11"/>
    <p:sldId id="267" r:id="rId12"/>
    <p:sldId id="271" r:id="rId13"/>
    <p:sldId id="303" r:id="rId14"/>
    <p:sldId id="281" r:id="rId15"/>
    <p:sldId id="27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CCFF"/>
    <a:srgbClr val="FF6699"/>
    <a:srgbClr val="FF99FF"/>
    <a:srgbClr val="0049FD"/>
    <a:srgbClr val="97BF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F77BD-A1D5-42B6-91F8-36A26BAC5A64}" v="271" dt="2024-05-27T09:52:27.384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3BD51-8DA7-4449-8BB2-04D23094B2A4}" type="doc">
      <dgm:prSet loTypeId="urn:microsoft.com/office/officeart/2005/8/layout/hierarchy1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20E120-F33B-4176-8F61-64551D63568C}">
      <dgm:prSet custT="1"/>
      <dgm:spPr>
        <a:ln>
          <a:solidFill>
            <a:srgbClr val="FF0000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nl-NL" sz="2000" b="1" kern="1200" dirty="0">
              <a:solidFill>
                <a:srgbClr val="FF0000"/>
              </a:solidFill>
            </a:rPr>
            <a:t>Gedragsvaardigheden</a:t>
          </a:r>
          <a:br>
            <a:rPr lang="nl-NL" sz="2000" b="1" kern="1200" dirty="0">
              <a:solidFill>
                <a:srgbClr val="FF0000"/>
              </a:solidFill>
            </a:rPr>
          </a:br>
          <a:r>
            <a:rPr lang="nl-NL" sz="2000" b="0" kern="1200" dirty="0">
              <a:solidFill>
                <a:srgbClr val="FF0000"/>
              </a:solidFill>
            </a:rPr>
            <a:t>6</a:t>
          </a:r>
          <a:r>
            <a:rPr lang="nl-NL" sz="2000" kern="1200" dirty="0">
              <a:solidFill>
                <a:srgbClr val="FF0000"/>
              </a:solidFill>
            </a:rPr>
            <a:t>. Emotieregulatie (</a:t>
          </a:r>
          <a:r>
            <a:rPr lang="nl-NL" sz="2000" b="1" i="1" kern="1200" dirty="0">
              <a:solidFill>
                <a:srgbClr val="FF0000"/>
              </a:solidFill>
            </a:rPr>
            <a:t>emoties controleren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7. Reactie-inhibitie (</a:t>
          </a:r>
          <a:r>
            <a:rPr lang="nl-NL" sz="2000" b="1" i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denken dan doen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8 Volgehouden aandacht (</a:t>
          </a:r>
          <a:r>
            <a:rPr lang="nl-NL" sz="2000" b="1" i="1" kern="1200" dirty="0">
              <a:solidFill>
                <a:srgbClr val="FF0000"/>
              </a:solidFill>
            </a:rPr>
            <a:t>aandacht erbij houden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9. Taakinitiatie (</a:t>
          </a:r>
          <a:r>
            <a:rPr lang="nl-NL" sz="2000" b="1" i="1" kern="1200" dirty="0">
              <a:solidFill>
                <a:srgbClr val="FF0000"/>
              </a:solidFill>
            </a:rPr>
            <a:t>starten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10. Doelgericht doorzettingsvermogen (</a:t>
          </a:r>
          <a:r>
            <a:rPr lang="nl-NL" sz="2000" b="1" i="1" kern="1200" dirty="0">
              <a:solidFill>
                <a:srgbClr val="FF0000"/>
              </a:solidFill>
            </a:rPr>
            <a:t>doelen halen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11. Flexibiliteit (</a:t>
          </a:r>
          <a:r>
            <a:rPr lang="nl-NL" sz="2000" b="1" i="1" kern="1200" dirty="0">
              <a:solidFill>
                <a:srgbClr val="FF0000"/>
              </a:solidFill>
            </a:rPr>
            <a:t>flexibel zijn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endParaRPr lang="en-US" sz="2000" kern="1200" dirty="0">
            <a:solidFill>
              <a:srgbClr val="FF0000"/>
            </a:solidFill>
          </a:endParaRPr>
        </a:p>
      </dgm:t>
    </dgm:pt>
    <dgm:pt modelId="{E967506E-FEED-4F95-80F1-4A1CF8D3576E}" type="parTrans" cxnId="{9BE62676-8A6C-4B29-A4FD-9B6387731776}">
      <dgm:prSet/>
      <dgm:spPr/>
      <dgm:t>
        <a:bodyPr/>
        <a:lstStyle/>
        <a:p>
          <a:endParaRPr lang="en-US" sz="2000"/>
        </a:p>
      </dgm:t>
    </dgm:pt>
    <dgm:pt modelId="{C9196D85-E0CC-4433-9957-43F2EC4ED24F}" type="sibTrans" cxnId="{9BE62676-8A6C-4B29-A4FD-9B6387731776}">
      <dgm:prSet/>
      <dgm:spPr/>
      <dgm:t>
        <a:bodyPr/>
        <a:lstStyle/>
        <a:p>
          <a:endParaRPr lang="en-US" sz="2000"/>
        </a:p>
      </dgm:t>
    </dgm:pt>
    <dgm:pt modelId="{D7F2F685-C5F7-4181-AC46-6F920B797B53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50000"/>
            </a:lnSpc>
          </a:pPr>
          <a:r>
            <a:rPr lang="nl-NL" sz="2000" b="1" dirty="0">
              <a:solidFill>
                <a:schemeClr val="accent1"/>
              </a:solidFill>
            </a:rPr>
            <a:t>Denkvaardigheden</a:t>
          </a:r>
          <a:br>
            <a:rPr lang="nl-NL" sz="2000" dirty="0">
              <a:solidFill>
                <a:schemeClr val="accent1"/>
              </a:solidFill>
            </a:rPr>
          </a:br>
          <a:r>
            <a:rPr lang="nl-NL" sz="2000" dirty="0">
              <a:solidFill>
                <a:schemeClr val="accent1"/>
              </a:solidFill>
            </a:rPr>
            <a:t>1. Plannen</a:t>
          </a:r>
          <a:br>
            <a:rPr lang="nl-NL" sz="2000" dirty="0">
              <a:solidFill>
                <a:schemeClr val="accent1"/>
              </a:solidFill>
            </a:rPr>
          </a:br>
          <a:r>
            <a:rPr lang="nl-NL" sz="2000" dirty="0">
              <a:solidFill>
                <a:schemeClr val="accent1"/>
              </a:solidFill>
            </a:rPr>
            <a:t>2. Timemanagement (</a:t>
          </a:r>
          <a:r>
            <a:rPr lang="nl-NL" sz="2000" b="1" i="1" dirty="0">
              <a:solidFill>
                <a:schemeClr val="accent1"/>
              </a:solidFill>
            </a:rPr>
            <a:t>tijd verdelen</a:t>
          </a:r>
          <a:r>
            <a:rPr lang="nl-NL" sz="2000" dirty="0">
              <a:solidFill>
                <a:schemeClr val="accent1"/>
              </a:solidFill>
            </a:rPr>
            <a:t>)</a:t>
          </a:r>
          <a:br>
            <a:rPr lang="nl-NL" sz="2000" dirty="0">
              <a:solidFill>
                <a:schemeClr val="accent1"/>
              </a:solidFill>
            </a:rPr>
          </a:br>
          <a:r>
            <a:rPr lang="nl-NL" sz="2000" dirty="0">
              <a:solidFill>
                <a:schemeClr val="accent1"/>
              </a:solidFill>
            </a:rPr>
            <a:t>3. Werkgeheugen (</a:t>
          </a:r>
          <a:r>
            <a:rPr lang="nl-NL" sz="2000" b="1" i="1" dirty="0">
              <a:solidFill>
                <a:schemeClr val="accent1"/>
              </a:solidFill>
            </a:rPr>
            <a:t>onthouden</a:t>
          </a:r>
          <a:r>
            <a:rPr lang="nl-NL" sz="2000" dirty="0">
              <a:solidFill>
                <a:schemeClr val="accent1"/>
              </a:solidFill>
            </a:rPr>
            <a:t>)</a:t>
          </a:r>
          <a:br>
            <a:rPr lang="nl-NL" sz="2000" dirty="0">
              <a:solidFill>
                <a:schemeClr val="accent1"/>
              </a:solidFill>
            </a:rPr>
          </a:br>
          <a:r>
            <a:rPr lang="nl-NL" sz="2000" dirty="0">
              <a:solidFill>
                <a:schemeClr val="accent1"/>
              </a:solidFill>
            </a:rPr>
            <a:t>4. Organiseren</a:t>
          </a:r>
          <a:br>
            <a:rPr lang="nl-NL" sz="2000" dirty="0">
              <a:solidFill>
                <a:schemeClr val="accent1"/>
              </a:solidFill>
            </a:rPr>
          </a:br>
          <a:r>
            <a:rPr lang="nl-NL" sz="2000" dirty="0">
              <a:solidFill>
                <a:schemeClr val="accent1"/>
              </a:solidFill>
            </a:rPr>
            <a:t>5. Metacognitie (</a:t>
          </a:r>
          <a:r>
            <a:rPr lang="nl-NL" sz="2000" b="1" i="1" dirty="0">
              <a:solidFill>
                <a:schemeClr val="accent1"/>
              </a:solidFill>
            </a:rPr>
            <a:t>ken jezelf</a:t>
          </a:r>
          <a:r>
            <a:rPr lang="nl-NL" sz="2000" dirty="0">
              <a:solidFill>
                <a:schemeClr val="accent1"/>
              </a:solidFill>
            </a:rPr>
            <a:t>)</a:t>
          </a:r>
          <a:endParaRPr lang="en-US" sz="2000" dirty="0">
            <a:solidFill>
              <a:schemeClr val="accent1"/>
            </a:solidFill>
          </a:endParaRPr>
        </a:p>
      </dgm:t>
    </dgm:pt>
    <dgm:pt modelId="{82E2705C-EA19-4A68-BAE1-F3F86738B2D2}" type="parTrans" cxnId="{BC2B46D4-61B0-4E42-97B7-F623ED2317C4}">
      <dgm:prSet/>
      <dgm:spPr/>
      <dgm:t>
        <a:bodyPr/>
        <a:lstStyle/>
        <a:p>
          <a:endParaRPr lang="en-US" sz="2000"/>
        </a:p>
      </dgm:t>
    </dgm:pt>
    <dgm:pt modelId="{86F71503-1BDB-47F3-B849-802EAA327638}" type="sibTrans" cxnId="{BC2B46D4-61B0-4E42-97B7-F623ED2317C4}">
      <dgm:prSet/>
      <dgm:spPr/>
      <dgm:t>
        <a:bodyPr/>
        <a:lstStyle/>
        <a:p>
          <a:endParaRPr lang="en-US" sz="2000"/>
        </a:p>
      </dgm:t>
    </dgm:pt>
    <dgm:pt modelId="{37497CE9-4222-4780-9513-C12794F8DD4D}" type="pres">
      <dgm:prSet presAssocID="{6C23BD51-8DA7-4449-8BB2-04D23094B2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05FC83-9923-4853-94E9-C727365D5979}" type="pres">
      <dgm:prSet presAssocID="{5C20E120-F33B-4176-8F61-64551D63568C}" presName="hierRoot1" presStyleCnt="0"/>
      <dgm:spPr/>
    </dgm:pt>
    <dgm:pt modelId="{8ABA5FAF-E853-41EB-90A7-23F1E3B4DBB3}" type="pres">
      <dgm:prSet presAssocID="{5C20E120-F33B-4176-8F61-64551D63568C}" presName="composite" presStyleCnt="0"/>
      <dgm:spPr/>
    </dgm:pt>
    <dgm:pt modelId="{AE0C20E3-AD64-4379-A3A1-C4910C4670AF}" type="pres">
      <dgm:prSet presAssocID="{5C20E120-F33B-4176-8F61-64551D63568C}" presName="background" presStyleLbl="node0" presStyleIdx="0" presStyleCnt="2"/>
      <dgm:spPr>
        <a:solidFill>
          <a:srgbClr val="FF0000"/>
        </a:solidFill>
        <a:ln>
          <a:solidFill>
            <a:srgbClr val="FF0000"/>
          </a:solidFill>
        </a:ln>
      </dgm:spPr>
    </dgm:pt>
    <dgm:pt modelId="{2378A892-8805-440A-B52D-8753D1349175}" type="pres">
      <dgm:prSet presAssocID="{5C20E120-F33B-4176-8F61-64551D63568C}" presName="text" presStyleLbl="fgAcc0" presStyleIdx="0" presStyleCnt="2" custScaleX="272500" custScaleY="283028" custLinFactX="100000" custLinFactNeighborX="122434">
        <dgm:presLayoutVars>
          <dgm:chPref val="3"/>
        </dgm:presLayoutVars>
      </dgm:prSet>
      <dgm:spPr/>
    </dgm:pt>
    <dgm:pt modelId="{70BE4634-8F19-42F0-908A-63BEB9A78BD2}" type="pres">
      <dgm:prSet presAssocID="{5C20E120-F33B-4176-8F61-64551D63568C}" presName="hierChild2" presStyleCnt="0"/>
      <dgm:spPr/>
    </dgm:pt>
    <dgm:pt modelId="{28E72050-7F35-4D1E-8E18-2A11E7816869}" type="pres">
      <dgm:prSet presAssocID="{D7F2F685-C5F7-4181-AC46-6F920B797B53}" presName="hierRoot1" presStyleCnt="0"/>
      <dgm:spPr/>
    </dgm:pt>
    <dgm:pt modelId="{3CAFC575-D0A0-4E69-84DD-587D2C0B07BC}" type="pres">
      <dgm:prSet presAssocID="{D7F2F685-C5F7-4181-AC46-6F920B797B53}" presName="composite" presStyleCnt="0"/>
      <dgm:spPr/>
    </dgm:pt>
    <dgm:pt modelId="{69BE3271-BF86-43A7-B613-4401C03F383D}" type="pres">
      <dgm:prSet presAssocID="{D7F2F685-C5F7-4181-AC46-6F920B797B53}" presName="background" presStyleLbl="node0" presStyleIdx="1" presStyleCnt="2"/>
      <dgm:spPr>
        <a:solidFill>
          <a:srgbClr val="0070C0"/>
        </a:solidFill>
      </dgm:spPr>
    </dgm:pt>
    <dgm:pt modelId="{0D5584B3-F4B6-4A15-9383-54A2AE7F8FFF}" type="pres">
      <dgm:prSet presAssocID="{D7F2F685-C5F7-4181-AC46-6F920B797B53}" presName="text" presStyleLbl="fgAcc0" presStyleIdx="1" presStyleCnt="2" custScaleX="199611" custScaleY="273455" custLinFactX="-100000" custLinFactNeighborX="-188452" custLinFactNeighborY="3612">
        <dgm:presLayoutVars>
          <dgm:chPref val="3"/>
        </dgm:presLayoutVars>
      </dgm:prSet>
      <dgm:spPr/>
    </dgm:pt>
    <dgm:pt modelId="{C4A269F0-0BE7-4713-B124-11E7DB3BD24B}" type="pres">
      <dgm:prSet presAssocID="{D7F2F685-C5F7-4181-AC46-6F920B797B53}" presName="hierChild2" presStyleCnt="0"/>
      <dgm:spPr/>
    </dgm:pt>
  </dgm:ptLst>
  <dgm:cxnLst>
    <dgm:cxn modelId="{26F3081F-9E4B-41F0-9280-B49923B1FE4F}" type="presOf" srcId="{5C20E120-F33B-4176-8F61-64551D63568C}" destId="{2378A892-8805-440A-B52D-8753D1349175}" srcOrd="0" destOrd="0" presId="urn:microsoft.com/office/officeart/2005/8/layout/hierarchy1"/>
    <dgm:cxn modelId="{A61FEA2C-74D1-4EBC-BC43-6A20743B270D}" type="presOf" srcId="{D7F2F685-C5F7-4181-AC46-6F920B797B53}" destId="{0D5584B3-F4B6-4A15-9383-54A2AE7F8FFF}" srcOrd="0" destOrd="0" presId="urn:microsoft.com/office/officeart/2005/8/layout/hierarchy1"/>
    <dgm:cxn modelId="{029D2266-61F4-4219-AC47-34229C480A38}" type="presOf" srcId="{6C23BD51-8DA7-4449-8BB2-04D23094B2A4}" destId="{37497CE9-4222-4780-9513-C12794F8DD4D}" srcOrd="0" destOrd="0" presId="urn:microsoft.com/office/officeart/2005/8/layout/hierarchy1"/>
    <dgm:cxn modelId="{9BE62676-8A6C-4B29-A4FD-9B6387731776}" srcId="{6C23BD51-8DA7-4449-8BB2-04D23094B2A4}" destId="{5C20E120-F33B-4176-8F61-64551D63568C}" srcOrd="0" destOrd="0" parTransId="{E967506E-FEED-4F95-80F1-4A1CF8D3576E}" sibTransId="{C9196D85-E0CC-4433-9957-43F2EC4ED24F}"/>
    <dgm:cxn modelId="{BC2B46D4-61B0-4E42-97B7-F623ED2317C4}" srcId="{6C23BD51-8DA7-4449-8BB2-04D23094B2A4}" destId="{D7F2F685-C5F7-4181-AC46-6F920B797B53}" srcOrd="1" destOrd="0" parTransId="{82E2705C-EA19-4A68-BAE1-F3F86738B2D2}" sibTransId="{86F71503-1BDB-47F3-B849-802EAA327638}"/>
    <dgm:cxn modelId="{1F18485D-2CF1-43F4-B476-5E9277B60BB2}" type="presParOf" srcId="{37497CE9-4222-4780-9513-C12794F8DD4D}" destId="{F605FC83-9923-4853-94E9-C727365D5979}" srcOrd="0" destOrd="0" presId="urn:microsoft.com/office/officeart/2005/8/layout/hierarchy1"/>
    <dgm:cxn modelId="{064FC27E-F639-4B89-AE23-86D196D8A026}" type="presParOf" srcId="{F605FC83-9923-4853-94E9-C727365D5979}" destId="{8ABA5FAF-E853-41EB-90A7-23F1E3B4DBB3}" srcOrd="0" destOrd="0" presId="urn:microsoft.com/office/officeart/2005/8/layout/hierarchy1"/>
    <dgm:cxn modelId="{489D73DF-D27B-4D6B-A535-BE2879C3F658}" type="presParOf" srcId="{8ABA5FAF-E853-41EB-90A7-23F1E3B4DBB3}" destId="{AE0C20E3-AD64-4379-A3A1-C4910C4670AF}" srcOrd="0" destOrd="0" presId="urn:microsoft.com/office/officeart/2005/8/layout/hierarchy1"/>
    <dgm:cxn modelId="{1F18F3EC-BED6-401B-9F0B-E0DC898C7C11}" type="presParOf" srcId="{8ABA5FAF-E853-41EB-90A7-23F1E3B4DBB3}" destId="{2378A892-8805-440A-B52D-8753D1349175}" srcOrd="1" destOrd="0" presId="urn:microsoft.com/office/officeart/2005/8/layout/hierarchy1"/>
    <dgm:cxn modelId="{931602A9-F55F-4BAA-BE1A-0FD5F132F267}" type="presParOf" srcId="{F605FC83-9923-4853-94E9-C727365D5979}" destId="{70BE4634-8F19-42F0-908A-63BEB9A78BD2}" srcOrd="1" destOrd="0" presId="urn:microsoft.com/office/officeart/2005/8/layout/hierarchy1"/>
    <dgm:cxn modelId="{0F1785AC-6BF5-4FA7-B7DB-F9CB1D5A2092}" type="presParOf" srcId="{37497CE9-4222-4780-9513-C12794F8DD4D}" destId="{28E72050-7F35-4D1E-8E18-2A11E7816869}" srcOrd="1" destOrd="0" presId="urn:microsoft.com/office/officeart/2005/8/layout/hierarchy1"/>
    <dgm:cxn modelId="{887E875B-615E-4102-B887-D1C83BBFEF69}" type="presParOf" srcId="{28E72050-7F35-4D1E-8E18-2A11E7816869}" destId="{3CAFC575-D0A0-4E69-84DD-587D2C0B07BC}" srcOrd="0" destOrd="0" presId="urn:microsoft.com/office/officeart/2005/8/layout/hierarchy1"/>
    <dgm:cxn modelId="{C12EFEF2-189A-419E-93B3-B4E3D246E673}" type="presParOf" srcId="{3CAFC575-D0A0-4E69-84DD-587D2C0B07BC}" destId="{69BE3271-BF86-43A7-B613-4401C03F383D}" srcOrd="0" destOrd="0" presId="urn:microsoft.com/office/officeart/2005/8/layout/hierarchy1"/>
    <dgm:cxn modelId="{D827DDAD-C7D3-4037-BDB5-A9FBC7C7F458}" type="presParOf" srcId="{3CAFC575-D0A0-4E69-84DD-587D2C0B07BC}" destId="{0D5584B3-F4B6-4A15-9383-54A2AE7F8FFF}" srcOrd="1" destOrd="0" presId="urn:microsoft.com/office/officeart/2005/8/layout/hierarchy1"/>
    <dgm:cxn modelId="{C7B2B4DD-A022-444E-BF4B-72A77444529B}" type="presParOf" srcId="{28E72050-7F35-4D1E-8E18-2A11E7816869}" destId="{C4A269F0-0BE7-4713-B124-11E7DB3BD2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C20E3-AD64-4379-A3A1-C4910C4670AF}">
      <dsp:nvSpPr>
        <dsp:cNvPr id="0" name=""/>
        <dsp:cNvSpPr/>
      </dsp:nvSpPr>
      <dsp:spPr>
        <a:xfrm>
          <a:off x="4824452" y="659320"/>
          <a:ext cx="5920095" cy="3904499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solidFill>
            <a:srgbClr val="FF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78A892-8805-440A-B52D-8753D1349175}">
      <dsp:nvSpPr>
        <dsp:cNvPr id="0" name=""/>
        <dsp:cNvSpPr/>
      </dsp:nvSpPr>
      <dsp:spPr>
        <a:xfrm>
          <a:off x="5065842" y="888640"/>
          <a:ext cx="5920095" cy="3904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solidFill>
                <a:srgbClr val="FF0000"/>
              </a:solidFill>
            </a:rPr>
            <a:t>Gedragsvaardigheden</a:t>
          </a:r>
          <a:br>
            <a:rPr lang="nl-NL" sz="2000" b="1" kern="1200" dirty="0">
              <a:solidFill>
                <a:srgbClr val="FF0000"/>
              </a:solidFill>
            </a:rPr>
          </a:br>
          <a:r>
            <a:rPr lang="nl-NL" sz="2000" b="0" kern="1200" dirty="0">
              <a:solidFill>
                <a:srgbClr val="FF0000"/>
              </a:solidFill>
            </a:rPr>
            <a:t>6</a:t>
          </a:r>
          <a:r>
            <a:rPr lang="nl-NL" sz="2000" kern="1200" dirty="0">
              <a:solidFill>
                <a:srgbClr val="FF0000"/>
              </a:solidFill>
            </a:rPr>
            <a:t>. Emotieregulatie (</a:t>
          </a:r>
          <a:r>
            <a:rPr lang="nl-NL" sz="2000" b="1" i="1" kern="1200" dirty="0">
              <a:solidFill>
                <a:srgbClr val="FF0000"/>
              </a:solidFill>
            </a:rPr>
            <a:t>emoties controleren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7. Reactie-inhibitie (</a:t>
          </a:r>
          <a:r>
            <a:rPr lang="nl-NL" sz="2000" b="1" i="1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denken dan doen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8 Volgehouden aandacht (</a:t>
          </a:r>
          <a:r>
            <a:rPr lang="nl-NL" sz="2000" b="1" i="1" kern="1200" dirty="0">
              <a:solidFill>
                <a:srgbClr val="FF0000"/>
              </a:solidFill>
            </a:rPr>
            <a:t>aandacht erbij houden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9. Taakinitiatie (</a:t>
          </a:r>
          <a:r>
            <a:rPr lang="nl-NL" sz="2000" b="1" i="1" kern="1200" dirty="0">
              <a:solidFill>
                <a:srgbClr val="FF0000"/>
              </a:solidFill>
            </a:rPr>
            <a:t>starten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10. Doelgericht doorzettingsvermogen (</a:t>
          </a:r>
          <a:r>
            <a:rPr lang="nl-NL" sz="2000" b="1" i="1" kern="1200" dirty="0">
              <a:solidFill>
                <a:srgbClr val="FF0000"/>
              </a:solidFill>
            </a:rPr>
            <a:t>doelen halen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br>
            <a:rPr lang="nl-NL" sz="2000" kern="1200" dirty="0">
              <a:solidFill>
                <a:srgbClr val="FF0000"/>
              </a:solidFill>
            </a:rPr>
          </a:br>
          <a:r>
            <a:rPr lang="nl-NL" sz="2000" kern="1200" dirty="0">
              <a:solidFill>
                <a:srgbClr val="FF0000"/>
              </a:solidFill>
            </a:rPr>
            <a:t>11. Flexibiliteit (</a:t>
          </a:r>
          <a:r>
            <a:rPr lang="nl-NL" sz="2000" b="1" i="1" kern="1200" dirty="0">
              <a:solidFill>
                <a:srgbClr val="FF0000"/>
              </a:solidFill>
            </a:rPr>
            <a:t>flexibel zijn</a:t>
          </a:r>
          <a:r>
            <a:rPr lang="nl-NL" sz="2000" kern="1200" dirty="0">
              <a:solidFill>
                <a:srgbClr val="FF0000"/>
              </a:solidFill>
            </a:rPr>
            <a:t>)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5180201" y="1002999"/>
        <a:ext cx="5691377" cy="3675781"/>
      </dsp:txXfrm>
    </dsp:sp>
    <dsp:sp modelId="{69BE3271-BF86-43A7-B613-4401C03F383D}">
      <dsp:nvSpPr>
        <dsp:cNvPr id="0" name=""/>
        <dsp:cNvSpPr/>
      </dsp:nvSpPr>
      <dsp:spPr>
        <a:xfrm>
          <a:off x="138770" y="709149"/>
          <a:ext cx="4336573" cy="3772435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5584B3-F4B6-4A15-9383-54A2AE7F8FFF}">
      <dsp:nvSpPr>
        <dsp:cNvPr id="0" name=""/>
        <dsp:cNvSpPr/>
      </dsp:nvSpPr>
      <dsp:spPr>
        <a:xfrm>
          <a:off x="380160" y="938469"/>
          <a:ext cx="4336573" cy="377243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solidFill>
                <a:schemeClr val="accent1"/>
              </a:solidFill>
            </a:rPr>
            <a:t>Denkvaardigheden</a:t>
          </a:r>
          <a:br>
            <a:rPr lang="nl-NL" sz="2000" kern="1200" dirty="0">
              <a:solidFill>
                <a:schemeClr val="accent1"/>
              </a:solidFill>
            </a:rPr>
          </a:br>
          <a:r>
            <a:rPr lang="nl-NL" sz="2000" kern="1200" dirty="0">
              <a:solidFill>
                <a:schemeClr val="accent1"/>
              </a:solidFill>
            </a:rPr>
            <a:t>1. Plannen</a:t>
          </a:r>
          <a:br>
            <a:rPr lang="nl-NL" sz="2000" kern="1200" dirty="0">
              <a:solidFill>
                <a:schemeClr val="accent1"/>
              </a:solidFill>
            </a:rPr>
          </a:br>
          <a:r>
            <a:rPr lang="nl-NL" sz="2000" kern="1200" dirty="0">
              <a:solidFill>
                <a:schemeClr val="accent1"/>
              </a:solidFill>
            </a:rPr>
            <a:t>2. Timemanagement (</a:t>
          </a:r>
          <a:r>
            <a:rPr lang="nl-NL" sz="2000" b="1" i="1" kern="1200" dirty="0">
              <a:solidFill>
                <a:schemeClr val="accent1"/>
              </a:solidFill>
            </a:rPr>
            <a:t>tijd verdelen</a:t>
          </a:r>
          <a:r>
            <a:rPr lang="nl-NL" sz="2000" kern="1200" dirty="0">
              <a:solidFill>
                <a:schemeClr val="accent1"/>
              </a:solidFill>
            </a:rPr>
            <a:t>)</a:t>
          </a:r>
          <a:br>
            <a:rPr lang="nl-NL" sz="2000" kern="1200" dirty="0">
              <a:solidFill>
                <a:schemeClr val="accent1"/>
              </a:solidFill>
            </a:rPr>
          </a:br>
          <a:r>
            <a:rPr lang="nl-NL" sz="2000" kern="1200" dirty="0">
              <a:solidFill>
                <a:schemeClr val="accent1"/>
              </a:solidFill>
            </a:rPr>
            <a:t>3. Werkgeheugen (</a:t>
          </a:r>
          <a:r>
            <a:rPr lang="nl-NL" sz="2000" b="1" i="1" kern="1200" dirty="0">
              <a:solidFill>
                <a:schemeClr val="accent1"/>
              </a:solidFill>
            </a:rPr>
            <a:t>onthouden</a:t>
          </a:r>
          <a:r>
            <a:rPr lang="nl-NL" sz="2000" kern="1200" dirty="0">
              <a:solidFill>
                <a:schemeClr val="accent1"/>
              </a:solidFill>
            </a:rPr>
            <a:t>)</a:t>
          </a:r>
          <a:br>
            <a:rPr lang="nl-NL" sz="2000" kern="1200" dirty="0">
              <a:solidFill>
                <a:schemeClr val="accent1"/>
              </a:solidFill>
            </a:rPr>
          </a:br>
          <a:r>
            <a:rPr lang="nl-NL" sz="2000" kern="1200" dirty="0">
              <a:solidFill>
                <a:schemeClr val="accent1"/>
              </a:solidFill>
            </a:rPr>
            <a:t>4. Organiseren</a:t>
          </a:r>
          <a:br>
            <a:rPr lang="nl-NL" sz="2000" kern="1200" dirty="0">
              <a:solidFill>
                <a:schemeClr val="accent1"/>
              </a:solidFill>
            </a:rPr>
          </a:br>
          <a:r>
            <a:rPr lang="nl-NL" sz="2000" kern="1200" dirty="0">
              <a:solidFill>
                <a:schemeClr val="accent1"/>
              </a:solidFill>
            </a:rPr>
            <a:t>5. Metacognitie (</a:t>
          </a:r>
          <a:r>
            <a:rPr lang="nl-NL" sz="2000" b="1" i="1" kern="1200" dirty="0">
              <a:solidFill>
                <a:schemeClr val="accent1"/>
              </a:solidFill>
            </a:rPr>
            <a:t>ken jezelf</a:t>
          </a:r>
          <a:r>
            <a:rPr lang="nl-NL" sz="2000" kern="1200" dirty="0">
              <a:solidFill>
                <a:schemeClr val="accent1"/>
              </a:solidFill>
            </a:rPr>
            <a:t>)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490651" y="1048960"/>
        <a:ext cx="4115591" cy="3551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314129-0A7C-4B0E-97EB-D97691AD7725}" type="datetime1">
              <a:rPr lang="nl-NL" smtClean="0"/>
              <a:t>27-5-2024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E51F61-7A48-4334-9B19-AEF668AAEA32}" type="datetime1">
              <a:rPr lang="nl-NL" noProof="0" smtClean="0"/>
              <a:t>27-5-2024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6318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76456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75100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8D3DB-CC53-48A2-9E37-FAC322941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E202B9-860F-482A-9E6C-0DA0CB367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681108-606B-4132-96F9-05CBDF6A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AFB76D-2107-48F0-91D6-1AF9F6C6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3EE69E-DDBC-4CFC-B4BA-88B6C557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5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94B41-67DD-4DA9-A9BA-DA2268C4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427CA1-B1F3-468D-91A8-5870F0393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790F75-E308-489A-A9DD-00F15EEC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7A38BD-604F-4753-A1D6-2EDD8EDC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872AB8-243E-4F86-B7B3-AC62EDB8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8751936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15F2CE7-3751-433B-A669-2218801B1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4546052-6618-4856-B5DE-72AFFDFF9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DBC6E0-938E-4CEF-B63D-878689B7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2BBEE2-DD34-4EB9-AE07-CB57538E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5B76B8-D04F-4BBE-ACF5-F8D2424E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58033252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fbeelding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Subtitel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HET MODEL TE BEWERKEN</a:t>
            </a:r>
          </a:p>
        </p:txBody>
      </p:sp>
      <p:sp>
        <p:nvSpPr>
          <p:cNvPr id="42" name="Tijdelijke aanduiding voor afbeelding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Presentatie</a:t>
            </a:r>
            <a:br>
              <a:rPr lang="nl-NL" noProof="0"/>
            </a:br>
            <a:r>
              <a:rPr lang="nl-NL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1582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5803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06419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Tabeldia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MODEL BEWERKEN</a:t>
            </a:r>
          </a:p>
        </p:txBody>
      </p:sp>
      <p:sp>
        <p:nvSpPr>
          <p:cNvPr id="15" name="Tijdelijke aanduiding voor tabel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tabel toe te voegen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05700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dank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Afbeelding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Bedankt</a:t>
            </a:r>
          </a:p>
        </p:txBody>
      </p:sp>
      <p:grpSp>
        <p:nvGrpSpPr>
          <p:cNvPr id="23" name="Afbeelding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0" name="Tijdelijke aanduiding voor afbeelding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50116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Tijdelijke aanduiding voor afbeelding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467246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Verdelerdia</a:t>
            </a:r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fbeelding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Afbeelding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Tekstindeling 1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grpSp>
        <p:nvGrpSpPr>
          <p:cNvPr id="19" name="Afbeelding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de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fbeelding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Afbeelding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2" name="Afbeelding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Tekstindeling 2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18" name="Tijdelijke aanduiding voor tekst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0" name="Tijdelijke aanduiding voor tekst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grpSp>
        <p:nvGrpSpPr>
          <p:cNvPr id="22" name="Afbeelding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E5079-D5F9-428A-BF19-ECE75B98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A6653B-0263-41E5-A294-F2156AB4A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781465-4CE0-428D-A364-3CFDA3F8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48659-B968-4EB9-B584-A6F46C74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0C1D16-09EB-44D6-9846-63D9FF98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2862388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inhoud met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fbeelding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Titel van sectie 1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0" name="Afbeelding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1" name="Afbeelding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Vergelijking</a:t>
            </a: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Titel van sectie 1</a:t>
            </a:r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 rtl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dirty="0"/>
              <a:t>TEKSTSTIJLEN VAN HET MODEL BEWERKEN</a:t>
            </a:r>
          </a:p>
        </p:txBody>
      </p:sp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Grafiekdia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MODEL BEWERKEN</a:t>
            </a:r>
          </a:p>
        </p:txBody>
      </p:sp>
      <p:sp>
        <p:nvSpPr>
          <p:cNvPr id="23" name="Tijdelijke aanduiding voor grafiek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grafiek toe te voegen</a:t>
            </a:r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fbeelding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9" name="Afbeelding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nl-NL" noProof="0"/>
              <a:t>TEKSTSTIJLEN MODEL BEWERKEN</a:t>
            </a: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5" name="Titel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Grote afbeelding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fbeelding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nl-NL" noProof="0"/>
              <a:t>Klik op pictogram om media toe te voegen</a:t>
            </a:r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nl-NL" noProof="0"/>
              <a:t> 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Afbeelding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Vrije vorm: Vorm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0" name="Vrije vorm: Vorm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41" name="Vrije vorm: Vorm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6" name="Vrije vorm: Vorm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7" name="Vrije vorm: Vorm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9" name="Vrije vorm: Vorm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5" name="Vrije vorm: Vorm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Presentatie</a:t>
            </a:r>
            <a:br>
              <a:rPr lang="nl-NL" noProof="0"/>
            </a:br>
            <a:r>
              <a:rPr lang="nl-NL" noProof="0"/>
              <a:t>Titel</a:t>
            </a:r>
          </a:p>
        </p:txBody>
      </p:sp>
      <p:sp>
        <p:nvSpPr>
          <p:cNvPr id="23" name="Subtitel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KLIKKEN OM TITELSTIJL VAN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Verdelerdia</a:t>
            </a:r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8" name="Tijdelijke aanduiding voor inhoud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9" name="Tijdelijke aanduiding voor tekst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0" name="Tijdelijke aanduiding voor inhoud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fbeelding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6" name="Afbeelding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7" name="Afbeelding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25" name="Afbeelding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 dirty="0"/>
          </a:p>
        </p:txBody>
      </p:sp>
      <p:sp>
        <p:nvSpPr>
          <p:cNvPr id="8" name="Afbeelding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Afbeelding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945823"/>
            <a:ext cx="2639323" cy="468000"/>
          </a:xfrm>
        </p:spPr>
        <p:txBody>
          <a:bodyPr lIns="0" rtlCol="0"/>
          <a:lstStyle/>
          <a:p>
            <a:pPr rtl="0"/>
            <a:r>
              <a:rPr lang="nl-NL" noProof="0" dirty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26" name="Afbeelding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A6A1-A579-477E-9CFF-5A709A79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E1BBAF-A889-4D9D-98E7-04AFC7C3D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C4AC3F-F905-45BD-8AE4-0DE3E0AA5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FB3117-BC43-448E-BD45-2CFEE967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B7FF39-AFBD-4AA6-BEC8-7B06822A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7" name="Afbeelding 16">
            <a:extLst>
              <a:ext uri="{FF2B5EF4-FFF2-40B4-BE49-F238E27FC236}">
                <a16:creationId xmlns:a16="http://schemas.microsoft.com/office/drawing/2014/main" id="{FDAAF744-8839-439D-A5BF-CAD7CA901DA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Vrije vorm: Vorm 31">
              <a:extLst>
                <a:ext uri="{FF2B5EF4-FFF2-40B4-BE49-F238E27FC236}">
                  <a16:creationId xmlns:a16="http://schemas.microsoft.com/office/drawing/2014/main" id="{05E0E32B-E153-4238-AFEA-55FE5267C91B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9" name="Vrije vorm: Vorm 32">
              <a:extLst>
                <a:ext uri="{FF2B5EF4-FFF2-40B4-BE49-F238E27FC236}">
                  <a16:creationId xmlns:a16="http://schemas.microsoft.com/office/drawing/2014/main" id="{7A87E8FE-9806-4C3F-95C2-50C509DDB82C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10" name="Afbeelding 17">
            <a:extLst>
              <a:ext uri="{FF2B5EF4-FFF2-40B4-BE49-F238E27FC236}">
                <a16:creationId xmlns:a16="http://schemas.microsoft.com/office/drawing/2014/main" id="{2BC0FE1E-9683-487D-9480-9E8B46AB2D3E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1" name="Vrije vorm: Vorm 26">
              <a:extLst>
                <a:ext uri="{FF2B5EF4-FFF2-40B4-BE49-F238E27FC236}">
                  <a16:creationId xmlns:a16="http://schemas.microsoft.com/office/drawing/2014/main" id="{333DE1BA-41A3-446F-922C-5882D2E5BE9D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2" name="Vrije vorm: Vorm 27">
              <a:extLst>
                <a:ext uri="{FF2B5EF4-FFF2-40B4-BE49-F238E27FC236}">
                  <a16:creationId xmlns:a16="http://schemas.microsoft.com/office/drawing/2014/main" id="{F70BF3CC-2C74-4C39-BE3D-B76AE1CEF3AF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28">
              <a:extLst>
                <a:ext uri="{FF2B5EF4-FFF2-40B4-BE49-F238E27FC236}">
                  <a16:creationId xmlns:a16="http://schemas.microsoft.com/office/drawing/2014/main" id="{BDEF5DA5-6AD8-4096-A2EB-C8A5D6215DA2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4" name="Vrije vorm: Vorm 29">
              <a:extLst>
                <a:ext uri="{FF2B5EF4-FFF2-40B4-BE49-F238E27FC236}">
                  <a16:creationId xmlns:a16="http://schemas.microsoft.com/office/drawing/2014/main" id="{F2C3D5DB-846F-4270-ACE3-D354E529D83E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15063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ma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beelding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23" name="Tijdelijke aanduiding voor tekst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1</a:t>
            </a:r>
          </a:p>
        </p:txBody>
      </p:sp>
      <p:sp>
        <p:nvSpPr>
          <p:cNvPr id="26" name="Tijdelijke aanduiding voor tekst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3" name="Tijdelijke aanduiding voor tekst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2</a:t>
            </a:r>
          </a:p>
        </p:txBody>
      </p:sp>
      <p:sp>
        <p:nvSpPr>
          <p:cNvPr id="34" name="Tijdelijke aanduiding voor tekst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37" name="Tijdelijke aanduiding voor tekst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3</a:t>
            </a:r>
          </a:p>
        </p:txBody>
      </p:sp>
      <p:sp>
        <p:nvSpPr>
          <p:cNvPr id="38" name="Tijdelijke aanduiding voor tekst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0" name="Tijdelijke aanduiding voor tekst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3" name="Tijdelijke aanduiding voor tekst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5" name="Tijdelijke aanduiding voor tekst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6" name="Tijdelijke aanduiding voor tekst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8" name="Tijdelijke aanduiding voor tekst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9" name="Tijdelijke aanduiding voor tekst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0" name="Tijdelijke aanduiding voor tekst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5" name="Tijdelijke aanduiding voor afbeelding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6" name="Tijdelijke aanduiding voor afbeelding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7" name="Tijdelijke aanduiding voor afbeelding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58" name="Tijdelijke aanduiding voor afbeelding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Hoe deze sjabloon te gebruiken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9F27C8-1D97-47FC-9D11-006A98F7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B8CCF6-CB80-4599-8C45-1661F3B4C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CA2637-A6D9-48A1-82C3-46AF97BA4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CB9E00-280E-4738-B8DC-AD001AB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1C74A0-36E3-426C-B003-9E17C962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EFF5A3-0607-4808-A02C-EF7F5D58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01603962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CB2F0-642F-4FFF-A9DC-7FB2074A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A0CA3B-D5BD-465C-9E22-AE335B91A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F6E63F-966B-4A26-AE5C-22DB61E6E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68C376-E6D3-45E0-883F-D66B341E9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7F8DE95-CCF5-4A68-ADB0-3B068F459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F32945-6A23-4B54-A989-1069D856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85E3902-DBE0-4908-8D00-F5F5AC9B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77A6051-9D17-4240-B41F-CB3DC373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10" name="Afbeelding 16">
            <a:extLst>
              <a:ext uri="{FF2B5EF4-FFF2-40B4-BE49-F238E27FC236}">
                <a16:creationId xmlns:a16="http://schemas.microsoft.com/office/drawing/2014/main" id="{A848F97F-87D6-4221-A9CA-3369E0520622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Vrije vorm: Vorm 31">
              <a:extLst>
                <a:ext uri="{FF2B5EF4-FFF2-40B4-BE49-F238E27FC236}">
                  <a16:creationId xmlns:a16="http://schemas.microsoft.com/office/drawing/2014/main" id="{0FE4A784-E082-4CE8-8262-C94A8151029F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2" name="Vrije vorm: Vorm 32">
              <a:extLst>
                <a:ext uri="{FF2B5EF4-FFF2-40B4-BE49-F238E27FC236}">
                  <a16:creationId xmlns:a16="http://schemas.microsoft.com/office/drawing/2014/main" id="{2DFE2296-D1DB-4C95-96B2-0223457F6FC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13" name="Afbeelding 17">
            <a:extLst>
              <a:ext uri="{FF2B5EF4-FFF2-40B4-BE49-F238E27FC236}">
                <a16:creationId xmlns:a16="http://schemas.microsoft.com/office/drawing/2014/main" id="{5CE85658-5CAD-4EF0-8461-F4F8CB405920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4" name="Vrije vorm: Vorm 26">
              <a:extLst>
                <a:ext uri="{FF2B5EF4-FFF2-40B4-BE49-F238E27FC236}">
                  <a16:creationId xmlns:a16="http://schemas.microsoft.com/office/drawing/2014/main" id="{24C2FDF1-2B8E-45EC-9695-A25EDD942DEF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5" name="Vrije vorm: Vorm 27">
              <a:extLst>
                <a:ext uri="{FF2B5EF4-FFF2-40B4-BE49-F238E27FC236}">
                  <a16:creationId xmlns:a16="http://schemas.microsoft.com/office/drawing/2014/main" id="{B8DB35D9-9EFD-461D-B895-D28AAF9B471B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6" name="Vrije vorm: Vorm 28">
              <a:extLst>
                <a:ext uri="{FF2B5EF4-FFF2-40B4-BE49-F238E27FC236}">
                  <a16:creationId xmlns:a16="http://schemas.microsoft.com/office/drawing/2014/main" id="{BED76E42-CB5B-4A58-A52E-A415DEB648EB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7" name="Vrije vorm: Vorm 29">
              <a:extLst>
                <a:ext uri="{FF2B5EF4-FFF2-40B4-BE49-F238E27FC236}">
                  <a16:creationId xmlns:a16="http://schemas.microsoft.com/office/drawing/2014/main" id="{7FE8107F-DF0A-4B68-AF49-B9768704B007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134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41113-7593-4FE0-82D9-503223D53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7294DB-F5A4-4B3D-A732-1326EB28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82BC7C-82C1-44AA-BED0-9AD7DE4F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9F24EF-F26A-4002-B0DC-934D06342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 dirty="0"/>
          </a:p>
        </p:txBody>
      </p:sp>
      <p:grpSp>
        <p:nvGrpSpPr>
          <p:cNvPr id="6" name="Afbeelding 16">
            <a:extLst>
              <a:ext uri="{FF2B5EF4-FFF2-40B4-BE49-F238E27FC236}">
                <a16:creationId xmlns:a16="http://schemas.microsoft.com/office/drawing/2014/main" id="{EFEA884D-F508-4437-9C07-31466809471C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Vrije vorm: Vorm 31">
              <a:extLst>
                <a:ext uri="{FF2B5EF4-FFF2-40B4-BE49-F238E27FC236}">
                  <a16:creationId xmlns:a16="http://schemas.microsoft.com/office/drawing/2014/main" id="{28B27C82-0D29-4F00-9447-2B66C047B86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8" name="Vrije vorm: Vorm 32">
              <a:extLst>
                <a:ext uri="{FF2B5EF4-FFF2-40B4-BE49-F238E27FC236}">
                  <a16:creationId xmlns:a16="http://schemas.microsoft.com/office/drawing/2014/main" id="{E1E05012-D936-42F7-A43B-14AA3E3F2A0F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9" name="Afbeelding 17">
            <a:extLst>
              <a:ext uri="{FF2B5EF4-FFF2-40B4-BE49-F238E27FC236}">
                <a16:creationId xmlns:a16="http://schemas.microsoft.com/office/drawing/2014/main" id="{B30558AE-9A36-4AD9-974F-A024C76F905A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10" name="Vrije vorm: Vorm 26">
              <a:extLst>
                <a:ext uri="{FF2B5EF4-FFF2-40B4-BE49-F238E27FC236}">
                  <a16:creationId xmlns:a16="http://schemas.microsoft.com/office/drawing/2014/main" id="{3E078DB3-904A-4B73-A2C9-6F91E2AA9DF0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1" name="Vrije vorm: Vorm 27">
              <a:extLst>
                <a:ext uri="{FF2B5EF4-FFF2-40B4-BE49-F238E27FC236}">
                  <a16:creationId xmlns:a16="http://schemas.microsoft.com/office/drawing/2014/main" id="{E519A596-5437-463A-85E8-42F85EEC9062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2" name="Vrije vorm: Vorm 28">
              <a:extLst>
                <a:ext uri="{FF2B5EF4-FFF2-40B4-BE49-F238E27FC236}">
                  <a16:creationId xmlns:a16="http://schemas.microsoft.com/office/drawing/2014/main" id="{20910C10-C1F0-4B71-94EA-0CF960F4A167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3" name="Vrije vorm: Vorm 29">
              <a:extLst>
                <a:ext uri="{FF2B5EF4-FFF2-40B4-BE49-F238E27FC236}">
                  <a16:creationId xmlns:a16="http://schemas.microsoft.com/office/drawing/2014/main" id="{50FB1A64-6DC8-45FF-9740-B4BA279743B6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64989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B404B7C-489F-413D-8247-2C266A19C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nl-NL" noProof="0"/>
              <a:t>MM.DD.20XX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5EA38B3-01EA-4802-AFF6-25349ED2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30FA83-324A-4B8A-87DF-32C38D82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5" name="Afbeelding 16">
            <a:extLst>
              <a:ext uri="{FF2B5EF4-FFF2-40B4-BE49-F238E27FC236}">
                <a16:creationId xmlns:a16="http://schemas.microsoft.com/office/drawing/2014/main" id="{47DA7FA4-6485-4167-98A5-2E2B631B632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Vrije vorm: Vorm 31">
              <a:extLst>
                <a:ext uri="{FF2B5EF4-FFF2-40B4-BE49-F238E27FC236}">
                  <a16:creationId xmlns:a16="http://schemas.microsoft.com/office/drawing/2014/main" id="{5BC273A5-B11E-47FD-BB21-C4C63F28728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7" name="Vrije vorm: Vorm 32">
              <a:extLst>
                <a:ext uri="{FF2B5EF4-FFF2-40B4-BE49-F238E27FC236}">
                  <a16:creationId xmlns:a16="http://schemas.microsoft.com/office/drawing/2014/main" id="{4F9BB55E-F9A2-4DA9-B59C-073A2F68644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grpSp>
        <p:nvGrpSpPr>
          <p:cNvPr id="8" name="Afbeelding 17">
            <a:extLst>
              <a:ext uri="{FF2B5EF4-FFF2-40B4-BE49-F238E27FC236}">
                <a16:creationId xmlns:a16="http://schemas.microsoft.com/office/drawing/2014/main" id="{E51D223B-1A0B-4711-9B46-9DAFFE972319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9" name="Vrije vorm: Vorm 26">
              <a:extLst>
                <a:ext uri="{FF2B5EF4-FFF2-40B4-BE49-F238E27FC236}">
                  <a16:creationId xmlns:a16="http://schemas.microsoft.com/office/drawing/2014/main" id="{71495741-0E63-4954-B123-769E0C1766DD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0" name="Vrije vorm: Vorm 27">
              <a:extLst>
                <a:ext uri="{FF2B5EF4-FFF2-40B4-BE49-F238E27FC236}">
                  <a16:creationId xmlns:a16="http://schemas.microsoft.com/office/drawing/2014/main" id="{AC2CD3AE-9246-497A-8633-C6794F41DCEC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1" name="Vrije vorm: Vorm 28">
              <a:extLst>
                <a:ext uri="{FF2B5EF4-FFF2-40B4-BE49-F238E27FC236}">
                  <a16:creationId xmlns:a16="http://schemas.microsoft.com/office/drawing/2014/main" id="{F215F618-800C-433A-99D2-84E3A9331A52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2" name="Vrije vorm: Vorm 29">
              <a:extLst>
                <a:ext uri="{FF2B5EF4-FFF2-40B4-BE49-F238E27FC236}">
                  <a16:creationId xmlns:a16="http://schemas.microsoft.com/office/drawing/2014/main" id="{81AC0E18-915C-4043-81B2-0462CECC9A7B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0713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A8276-6C00-4CBA-B83C-8670E6C4F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2EF2CC-E523-4C05-B2E5-FE0859286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E3A413-C574-43D6-AC3E-260392E8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826EB5-E292-425C-B610-C8317485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BCB61B-534E-46C4-A30C-8AB38B5C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FD9D22-14FD-475D-A15B-A4E0ED08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Afbeelding 16">
            <a:extLst>
              <a:ext uri="{FF2B5EF4-FFF2-40B4-BE49-F238E27FC236}">
                <a16:creationId xmlns:a16="http://schemas.microsoft.com/office/drawing/2014/main" id="{C80C0B58-E90D-4964-BBD0-0C82A8DB1AF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Vrije vorm: Vorm 11">
              <a:extLst>
                <a:ext uri="{FF2B5EF4-FFF2-40B4-BE49-F238E27FC236}">
                  <a16:creationId xmlns:a16="http://schemas.microsoft.com/office/drawing/2014/main" id="{CD9FDBC8-34C1-436B-B69F-1013D0405D0D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0" name="Vrije vorm: Vorm 12">
              <a:extLst>
                <a:ext uri="{FF2B5EF4-FFF2-40B4-BE49-F238E27FC236}">
                  <a16:creationId xmlns:a16="http://schemas.microsoft.com/office/drawing/2014/main" id="{DBECCD46-CBF9-4E68-95ED-D9D0AC259B6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  <p:sp>
        <p:nvSpPr>
          <p:cNvPr id="13" name="Vrije vorm: Vorm 26">
            <a:extLst>
              <a:ext uri="{FF2B5EF4-FFF2-40B4-BE49-F238E27FC236}">
                <a16:creationId xmlns:a16="http://schemas.microsoft.com/office/drawing/2014/main" id="{71F8CC6B-2211-47ED-A3D7-97CE0E0E2430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  <p:sp>
        <p:nvSpPr>
          <p:cNvPr id="14" name="Vrije vorm: Vorm 27">
            <a:extLst>
              <a:ext uri="{FF2B5EF4-FFF2-40B4-BE49-F238E27FC236}">
                <a16:creationId xmlns:a16="http://schemas.microsoft.com/office/drawing/2014/main" id="{BE6F9CC4-E631-47F9-B53F-E0F45A1F799A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7223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DCB68-985F-4AB2-8A57-F292C6B3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89E2FB0-39E8-4F03-A6F6-FB439F6CE8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9D9F773-9B37-4EA5-8093-CA3BDF82B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B4A58B-4AEA-4EE8-B6C7-24CDA977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5/27/2024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DD5B88-94B1-42F7-9961-A9F3FC7F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54C5F-AB6B-4AD6-B8C0-DB651625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‹nr.›</a:t>
            </a:fld>
            <a:endParaRPr lang="nl-NL" noProof="0"/>
          </a:p>
        </p:txBody>
      </p:sp>
      <p:grpSp>
        <p:nvGrpSpPr>
          <p:cNvPr id="8" name="Afbeelding 16">
            <a:extLst>
              <a:ext uri="{FF2B5EF4-FFF2-40B4-BE49-F238E27FC236}">
                <a16:creationId xmlns:a16="http://schemas.microsoft.com/office/drawing/2014/main" id="{D2C20C07-0917-4CFF-A067-CB902B65147B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Vrije vorm: Vorm 6">
              <a:extLst>
                <a:ext uri="{FF2B5EF4-FFF2-40B4-BE49-F238E27FC236}">
                  <a16:creationId xmlns:a16="http://schemas.microsoft.com/office/drawing/2014/main" id="{40ECF9EC-A862-46F7-8F5B-1B725FD88D85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  <p:sp>
          <p:nvSpPr>
            <p:cNvPr id="10" name="Vrije vorm: Vorm 7">
              <a:extLst>
                <a:ext uri="{FF2B5EF4-FFF2-40B4-BE49-F238E27FC236}">
                  <a16:creationId xmlns:a16="http://schemas.microsoft.com/office/drawing/2014/main" id="{E5CFC685-6EC8-49E7-8899-414F8EA90A7C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279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718EB7-62EB-4640-BD95-AB91403A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2B13A6-4A7B-4EDE-9157-A52A3695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F93C7A-161B-4BE6-8931-BDB3049E9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MM.DD.20XX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A07026-6BBF-41AC-8382-0B3B84BFF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7F9A73-BCE7-47F3-B238-D2A011682E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C0CDE5-970C-4CC4-BF43-0DA127E73E82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317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2" r:id="rId13"/>
    <p:sldLayoutId id="2147483783" r:id="rId14"/>
    <p:sldLayoutId id="2147483784" r:id="rId15"/>
    <p:sldLayoutId id="2147483787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7" r:id="rId23"/>
    <p:sldLayoutId id="2147483662" r:id="rId24"/>
    <p:sldLayoutId id="2147483663" r:id="rId25"/>
    <p:sldLayoutId id="2147483666" r:id="rId26"/>
    <p:sldLayoutId id="2147483669" r:id="rId27"/>
    <p:sldLayoutId id="2147483667" r:id="rId28"/>
    <p:sldLayoutId id="2147483668" r:id="rId29"/>
    <p:sldLayoutId id="2147483660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latformmindset.nl/" TargetMode="External"/><Relationship Id="rId3" Type="http://schemas.openxmlformats.org/officeDocument/2006/relationships/hyperlink" Target="https://wij-leren.nl/executieve-functies.php" TargetMode="External"/><Relationship Id="rId7" Type="http://schemas.openxmlformats.org/officeDocument/2006/relationships/hyperlink" Target="https://praktijkschrijer.nl/images/downloads/tips-voor-ouders-van-kinderen-met-zwakke-EF.pdf" TargetMode="External"/><Relationship Id="rId2" Type="http://schemas.openxmlformats.org/officeDocument/2006/relationships/hyperlink" Target="https://zienindeklas.nl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jufmaike.nl/executieve-functies-eigenlijk/" TargetMode="External"/><Relationship Id="rId5" Type="http://schemas.openxmlformats.org/officeDocument/2006/relationships/hyperlink" Target="https://talentstimuleren.nl/thema/stimulerend-signaleren/executieve-vaardigheden" TargetMode="External"/><Relationship Id="rId10" Type="http://schemas.openxmlformats.org/officeDocument/2006/relationships/hyperlink" Target="https://www.vernieuwenderwijs.nl/wijs-in-60-seconden-executieve-functies/" TargetMode="External"/><Relationship Id="rId4" Type="http://schemas.openxmlformats.org/officeDocument/2006/relationships/hyperlink" Target="https://gedragsproblemenindeklas.nl/executieve-functies/" TargetMode="External"/><Relationship Id="rId9" Type="http://schemas.openxmlformats.org/officeDocument/2006/relationships/hyperlink" Target="https://blijvenleren.net/download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nl-NL" dirty="0"/>
              <a:t>Wat zijn het en wat doe</a:t>
            </a:r>
          </a:p>
          <a:p>
            <a:pPr rtl="0"/>
            <a:r>
              <a:rPr lang="nl-NL" dirty="0"/>
              <a:t>je ermee?</a:t>
            </a:r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 rot="345173">
            <a:off x="1116214" y="1134547"/>
            <a:ext cx="3902721" cy="520159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>
                <a:latin typeface="+mn-lt"/>
              </a:rPr>
              <a:t>Executieve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Functies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E6FDA6-8000-CF3B-5E7A-C093F103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Opdracht: invullen vragenlijst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BFFFF-CE7E-6D30-83EE-22F14939F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Vul de vragenlijst in die je van de reisleider krijgt.</a:t>
            </a:r>
          </a:p>
          <a:p>
            <a:r>
              <a:rPr lang="nl-NL" dirty="0"/>
              <a:t>Lees goed de tekst bovenaan de eerste bladzijde.</a:t>
            </a:r>
          </a:p>
          <a:p>
            <a:r>
              <a:rPr lang="nl-NL" dirty="0"/>
              <a:t>Vul de vragenlijst zo eerlijk mogelijk in. </a:t>
            </a:r>
            <a:r>
              <a:rPr lang="nl-NL" u="sng" dirty="0"/>
              <a:t>Bedenk je</a:t>
            </a:r>
            <a:r>
              <a:rPr lang="nl-NL" dirty="0"/>
              <a:t>: de vragenlijst gaat over wie jij bent, er is dus </a:t>
            </a:r>
            <a:r>
              <a:rPr lang="nl-NL" i="1" dirty="0"/>
              <a:t>geen</a:t>
            </a:r>
            <a:r>
              <a:rPr lang="nl-NL" dirty="0"/>
              <a:t> goed of fout, het is zoals jij het ervaart en vindt.</a:t>
            </a:r>
          </a:p>
          <a:p>
            <a:r>
              <a:rPr lang="nl-NL" dirty="0"/>
              <a:t>Bepaal na het optellen van je scores welke functies bij jou hoog scoren en welke nog laag. </a:t>
            </a:r>
          </a:p>
          <a:p>
            <a:r>
              <a:rPr lang="nl-NL" dirty="0"/>
              <a:t>Beantwoord voor jezelf, in stilte, de vraag: Aan welke functie(s) zou ik het beste kunnen gaan werken?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6731E9-1612-9E40-4EA0-679EFD0C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l-NL" noProof="0"/>
              <a:t>EEN VOETTEKST TOEVOEGEN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91B68F-9216-487B-6863-C2DFDD29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pPr rtl="0"/>
              <a:t>10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6016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817BA-AD42-46A1-AFEF-ED150C68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D9BF579-2A15-46BD-BC2C-84E057C3E4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27D37F-79BE-4E78-8014-899954B44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8A0B9C-F460-41BB-B386-E7FA17586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" y="-1"/>
            <a:ext cx="12193600" cy="68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DFD2D53-B2DF-44EA-B65E-36F4AEBC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nl-NL" noProof="0" smtClean="0"/>
              <a:pPr rtl="0">
                <a:spcAft>
                  <a:spcPts val="600"/>
                </a:spcAft>
              </a:pPr>
              <a:t>12</a:t>
            </a:fld>
            <a:endParaRPr lang="nl-NL" noProof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061600-1AE1-4C86-9A4B-715CDD5DC5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/>
              <a:t>Nuttige websites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C4444F6-B246-441F-99AC-0A1AC7F6D0E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nl-NL" dirty="0">
                <a:hlinkClick r:id="rId2"/>
              </a:rPr>
              <a:t>https://zienindeklas.nl</a:t>
            </a:r>
            <a:endParaRPr lang="nl-NL" dirty="0"/>
          </a:p>
          <a:p>
            <a:r>
              <a:rPr lang="nl-NL" dirty="0">
                <a:hlinkClick r:id="rId3"/>
              </a:rPr>
              <a:t>https://wij-leren.nl/executieve-functies.php</a:t>
            </a:r>
            <a:endParaRPr lang="nl-NL" dirty="0"/>
          </a:p>
          <a:p>
            <a:r>
              <a:rPr lang="nl-NL" dirty="0">
                <a:hlinkClick r:id="rId4"/>
              </a:rPr>
              <a:t>https://gedragsproblemenindeklas.nl/executieve-functies/</a:t>
            </a:r>
            <a:endParaRPr lang="nl-NL" dirty="0"/>
          </a:p>
          <a:p>
            <a:r>
              <a:rPr lang="nl-NL" dirty="0">
                <a:hlinkClick r:id="rId5"/>
              </a:rPr>
              <a:t>https://talentstimuleren.nl/thema/stimulerend-signaleren/executieve-vaardigheden</a:t>
            </a:r>
            <a:endParaRPr lang="nl-NL" dirty="0"/>
          </a:p>
          <a:p>
            <a:r>
              <a:rPr lang="nl-NL" dirty="0">
                <a:hlinkClick r:id="rId6"/>
              </a:rPr>
              <a:t>https://jufmaike.nl/executieve-functies-eigenlijk/</a:t>
            </a:r>
            <a:endParaRPr lang="nl-NL" dirty="0"/>
          </a:p>
          <a:p>
            <a:r>
              <a:rPr lang="nl-NL" dirty="0">
                <a:hlinkClick r:id="rId7"/>
              </a:rPr>
              <a:t>https://praktijkschrijer.nl/images/downloads/tips-voor-ouders-van-kinderen-met-zwakke-EF.pdf</a:t>
            </a:r>
            <a:endParaRPr lang="nl-NL" dirty="0"/>
          </a:p>
          <a:p>
            <a:r>
              <a:rPr lang="nl-NL" dirty="0">
                <a:hlinkClick r:id="rId8"/>
              </a:rPr>
              <a:t>https://platformmindset.nl/</a:t>
            </a:r>
            <a:endParaRPr lang="nl-NL" dirty="0"/>
          </a:p>
          <a:p>
            <a:r>
              <a:rPr lang="nl-NL" dirty="0">
                <a:hlinkClick r:id="rId9"/>
              </a:rPr>
              <a:t>https://blijvenleren.net/downloads/</a:t>
            </a:r>
            <a:endParaRPr lang="nl-NL" dirty="0"/>
          </a:p>
          <a:p>
            <a:r>
              <a:rPr lang="nl-NL" dirty="0">
                <a:hlinkClick r:id="rId10"/>
              </a:rPr>
              <a:t>https://www.vernieuwenderwijs.nl/wijs-in-60-seconden-executieve-functies/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181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360" y="457200"/>
            <a:ext cx="10440440" cy="1600200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rtlCol="0" anchor="ctr">
            <a:normAutofit/>
          </a:bodyPr>
          <a:lstStyle/>
          <a:p>
            <a:pPr algn="ctr" rtl="0"/>
            <a:r>
              <a:rPr lang="nl-NL" sz="3400" b="1" dirty="0">
                <a:latin typeface="+mn-lt"/>
              </a:rPr>
              <a:t>     </a:t>
            </a:r>
            <a:r>
              <a:rPr lang="nl-NL" sz="4400" b="1" dirty="0">
                <a:solidFill>
                  <a:schemeClr val="bg1"/>
                </a:solidFill>
                <a:latin typeface="+mn-lt"/>
              </a:rPr>
              <a:t>Wat zijn EF?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EA64E51-1EED-4750-9339-F50F71260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6641" y="2393296"/>
            <a:ext cx="7765559" cy="381158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/>
              <a:t>Executieve functies zijn vaardigheden die je nodig hebt om te handelen.</a:t>
            </a:r>
          </a:p>
          <a:p>
            <a:pPr algn="ctr">
              <a:lnSpc>
                <a:spcPct val="150000"/>
              </a:lnSpc>
            </a:pPr>
            <a:r>
              <a:rPr lang="nl-NL" sz="2800" dirty="0"/>
              <a:t> Het zijn de regelfuncties van het brein. </a:t>
            </a:r>
            <a:br>
              <a:rPr lang="nl-NL" sz="2800" dirty="0"/>
            </a:br>
            <a:r>
              <a:rPr lang="nl-NL" sz="2800" dirty="0"/>
              <a:t>Deze functies hebben we continu nodig om de dag door te komen.</a:t>
            </a:r>
            <a:endParaRPr lang="en-US" sz="280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nl-NL" smtClean="0"/>
              <a:pPr rtl="0"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nl-NL" smtClean="0"/>
              <a:pPr rtl="0"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91431"/>
            <a:ext cx="4391191" cy="1325563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nl-NL" sz="3800" b="1" dirty="0">
                <a:latin typeface="+mn-lt"/>
              </a:rPr>
              <a:t>Uitvoerende aandacht</a:t>
            </a:r>
          </a:p>
        </p:txBody>
      </p:sp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>
          <a:xfrm>
            <a:off x="0" y="3115533"/>
            <a:ext cx="5286703" cy="3599206"/>
          </a:xfrm>
          <a:prstGeom prst="rect">
            <a:avLst/>
          </a:prstGeom>
          <a:noFill/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0716" y="273269"/>
            <a:ext cx="5546836" cy="6441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400" dirty="0"/>
              <a:t>Executieve functies horen bij je denkvermogen. Het zijn denkprocessen die nodig zijn om activiteiten te plannen, te regelen en te doen. Je kunt ze zien als een ‘</a:t>
            </a:r>
            <a:r>
              <a:rPr lang="nl-NL" sz="2400" dirty="0">
                <a:solidFill>
                  <a:schemeClr val="accent2"/>
                </a:solidFill>
              </a:rPr>
              <a:t>kapitein</a:t>
            </a:r>
            <a:r>
              <a:rPr lang="nl-NL" sz="2400" dirty="0"/>
              <a:t>’ op een schip. Ze helpen bij alle soorten taken, op school en daarbuiten. </a:t>
            </a:r>
          </a:p>
          <a:p>
            <a:pPr>
              <a:lnSpc>
                <a:spcPct val="150000"/>
              </a:lnSpc>
            </a:pPr>
            <a:r>
              <a:rPr lang="nl-NL" sz="2400" dirty="0"/>
              <a:t>Ze zorgen ervoor dat taken efficiënt en doelgericht voor elkaar krijgt en dat je daarbij ook rekening kunt houden met anderen.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0604EC7-BA59-3F76-0C91-2028C953D049}"/>
              </a:ext>
            </a:extLst>
          </p:cNvPr>
          <p:cNvSpPr txBox="1"/>
          <p:nvPr/>
        </p:nvSpPr>
        <p:spPr>
          <a:xfrm>
            <a:off x="118952" y="1879630"/>
            <a:ext cx="61117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/>
              <a:t>De executieve functies worden ook wel de uitvoerende aandacht genoemd.</a:t>
            </a:r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3D05D3C-0692-463D-A7C9-72783A6A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nl-NL" noProof="0" smtClean="0"/>
              <a:pPr rtl="0">
                <a:spcAft>
                  <a:spcPts val="600"/>
                </a:spcAft>
              </a:pPr>
              <a:t>4</a:t>
            </a:fld>
            <a:endParaRPr lang="nl-NL" noProof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F3CE77A-93A9-4DB2-A34B-E03FFB45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Er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zijn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er</a:t>
            </a:r>
            <a:r>
              <a:rPr lang="en-US" b="1" dirty="0">
                <a:latin typeface="+mn-lt"/>
              </a:rPr>
              <a:t> 11</a:t>
            </a:r>
          </a:p>
        </p:txBody>
      </p:sp>
      <p:graphicFrame>
        <p:nvGraphicFramePr>
          <p:cNvPr id="7" name="Tijdelijke aanduiding voor inhoud 4">
            <a:extLst>
              <a:ext uri="{FF2B5EF4-FFF2-40B4-BE49-F238E27FC236}">
                <a16:creationId xmlns:a16="http://schemas.microsoft.com/office/drawing/2014/main" id="{771BF30F-5068-4F98-AABF-4FDD640E7D19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959429729"/>
              </p:ext>
            </p:extLst>
          </p:nvPr>
        </p:nvGraphicFramePr>
        <p:xfrm>
          <a:off x="367862" y="1686922"/>
          <a:ext cx="10985938" cy="545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B29EA0F4-A93A-99A2-C0A6-4C154B33BCF4}"/>
              </a:ext>
            </a:extLst>
          </p:cNvPr>
          <p:cNvSpPr txBox="1"/>
          <p:nvPr/>
        </p:nvSpPr>
        <p:spPr>
          <a:xfrm>
            <a:off x="5226414" y="377936"/>
            <a:ext cx="67683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dirty="0"/>
              <a:t>Voor de executieve functies worden soms heel lastige woorden gebruikt. Daarom staat achter die woorden soms een betekenis erbij.  Op de volgende 2 sheets leggen we de functies verder uit.</a:t>
            </a:r>
          </a:p>
        </p:txBody>
      </p:sp>
    </p:spTree>
    <p:extLst>
      <p:ext uri="{BB962C8B-B14F-4D97-AF65-F5344CB8AC3E}">
        <p14:creationId xmlns:p14="http://schemas.microsoft.com/office/powerpoint/2010/main" val="27406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3D05D3C-0692-463D-A7C9-72783A6A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nl-NL" noProof="0" smtClean="0"/>
              <a:pPr rtl="0">
                <a:spcAft>
                  <a:spcPts val="600"/>
                </a:spcAft>
              </a:pPr>
              <a:t>5</a:t>
            </a:fld>
            <a:endParaRPr lang="nl-NL" noProof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F3CE77A-93A9-4DB2-A34B-E03FFB45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5863" y="848509"/>
            <a:ext cx="5257397" cy="1061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Wat </a:t>
            </a:r>
            <a:r>
              <a:rPr lang="en-US" b="1" dirty="0" err="1">
                <a:latin typeface="+mn-lt"/>
              </a:rPr>
              <a:t>zijn</a:t>
            </a:r>
            <a:r>
              <a:rPr lang="en-US" b="1" dirty="0">
                <a:latin typeface="+mn-lt"/>
              </a:rPr>
              <a:t> de </a:t>
            </a:r>
            <a:r>
              <a:rPr lang="en-US" b="1" dirty="0" err="1">
                <a:latin typeface="+mn-lt"/>
              </a:rPr>
              <a:t>denkvaardigheden</a:t>
            </a:r>
            <a:r>
              <a:rPr lang="en-US" b="1" dirty="0">
                <a:latin typeface="+mn-lt"/>
              </a:rPr>
              <a:t>?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2F64204C-BBD4-ABEC-1AF4-3828AF237161}"/>
              </a:ext>
            </a:extLst>
          </p:cNvPr>
          <p:cNvGrpSpPr/>
          <p:nvPr/>
        </p:nvGrpSpPr>
        <p:grpSpPr>
          <a:xfrm>
            <a:off x="4365171" y="576641"/>
            <a:ext cx="7721725" cy="5815003"/>
            <a:chOff x="4365171" y="576641"/>
            <a:chExt cx="7721725" cy="5815003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FE58A439-73FB-1E85-C70E-335BFFDDD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915" t="17877" r="37871" b="45689"/>
            <a:stretch/>
          </p:blipFill>
          <p:spPr>
            <a:xfrm>
              <a:off x="4365171" y="576641"/>
              <a:ext cx="7721725" cy="5815003"/>
            </a:xfrm>
            <a:prstGeom prst="rect">
              <a:avLst/>
            </a:prstGeom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753F880-F2AF-79A6-032D-DAC3B10447D9}"/>
                </a:ext>
              </a:extLst>
            </p:cNvPr>
            <p:cNvSpPr/>
            <p:nvPr/>
          </p:nvSpPr>
          <p:spPr>
            <a:xfrm>
              <a:off x="4540469" y="576641"/>
              <a:ext cx="2364828" cy="2852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15948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3D05D3C-0692-463D-A7C9-72783A6A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nl-NL" noProof="0" smtClean="0"/>
              <a:pPr rtl="0">
                <a:spcAft>
                  <a:spcPts val="600"/>
                </a:spcAft>
              </a:pPr>
              <a:t>6</a:t>
            </a:fld>
            <a:endParaRPr lang="nl-NL" noProof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AF3CE77A-93A9-4DB2-A34B-E03FFB45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5863" y="848509"/>
            <a:ext cx="5257397" cy="10615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Wat </a:t>
            </a:r>
            <a:r>
              <a:rPr lang="en-US" b="1" dirty="0" err="1">
                <a:latin typeface="+mn-lt"/>
              </a:rPr>
              <a:t>zijn</a:t>
            </a:r>
            <a:r>
              <a:rPr lang="en-US" b="1" dirty="0">
                <a:latin typeface="+mn-lt"/>
              </a:rPr>
              <a:t> de </a:t>
            </a:r>
            <a:r>
              <a:rPr lang="en-US" b="1" dirty="0" err="1">
                <a:latin typeface="+mn-lt"/>
              </a:rPr>
              <a:t>gedragsvaardigheden</a:t>
            </a:r>
            <a:r>
              <a:rPr lang="en-US" b="1" dirty="0">
                <a:latin typeface="+mn-lt"/>
              </a:rPr>
              <a:t>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4317D7-5AFC-0E05-25A1-F2BC4015E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8" t="54434" r="37748" b="9132"/>
          <a:stretch/>
        </p:blipFill>
        <p:spPr>
          <a:xfrm>
            <a:off x="4911138" y="784440"/>
            <a:ext cx="7398923" cy="55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7B98A9-EE3F-4D22-835E-D50DD555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nl-NL" noProof="0" smtClean="0"/>
              <a:t>7</a:t>
            </a:fld>
            <a:endParaRPr lang="nl-NL" noProof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3E10CB-83CC-4E26-AC34-7DC00BA5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23" t="48335" b="5429"/>
          <a:stretch/>
        </p:blipFill>
        <p:spPr>
          <a:xfrm>
            <a:off x="2885089" y="2514857"/>
            <a:ext cx="6088080" cy="3744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8B55CA50-3296-CAC0-0573-6A7EB06BF3FD}"/>
              </a:ext>
            </a:extLst>
          </p:cNvPr>
          <p:cNvSpPr txBox="1">
            <a:spLocks/>
          </p:cNvSpPr>
          <p:nvPr/>
        </p:nvSpPr>
        <p:spPr>
          <a:xfrm>
            <a:off x="7777655" y="0"/>
            <a:ext cx="4403835" cy="1750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400" i="1" dirty="0">
                <a:latin typeface="+mn-lt"/>
              </a:rPr>
              <a:t>Deze executieve functies kunnen een rol spelen als je een nieuwe route moet lopen in een stad of dorp. Kun jij voor elke functie uitleggen waarom dat zo is?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F779C96-55C2-03DA-37F0-1910C438E6FB}"/>
              </a:ext>
            </a:extLst>
          </p:cNvPr>
          <p:cNvSpPr txBox="1"/>
          <p:nvPr/>
        </p:nvSpPr>
        <p:spPr>
          <a:xfrm>
            <a:off x="2430637" y="711510"/>
            <a:ext cx="2070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99FF"/>
                </a:solidFill>
              </a:rPr>
              <a:t>PLANNEN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26820FD-755D-0676-142E-87D248EB758E}"/>
              </a:ext>
            </a:extLst>
          </p:cNvPr>
          <p:cNvSpPr txBox="1"/>
          <p:nvPr/>
        </p:nvSpPr>
        <p:spPr>
          <a:xfrm>
            <a:off x="4501175" y="1572730"/>
            <a:ext cx="288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00CCFF"/>
                </a:solidFill>
              </a:rPr>
              <a:t>ORGANISEREN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6C1995D-3B3F-0710-513B-6E0A7D94C84A}"/>
              </a:ext>
            </a:extLst>
          </p:cNvPr>
          <p:cNvSpPr txBox="1"/>
          <p:nvPr/>
        </p:nvSpPr>
        <p:spPr>
          <a:xfrm>
            <a:off x="580817" y="1653637"/>
            <a:ext cx="288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6699"/>
                </a:solidFill>
              </a:rPr>
              <a:t>ONTHOUDEN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E05A9FE-5047-6899-3977-AFD8A73FAF0B}"/>
              </a:ext>
            </a:extLst>
          </p:cNvPr>
          <p:cNvSpPr txBox="1"/>
          <p:nvPr/>
        </p:nvSpPr>
        <p:spPr>
          <a:xfrm>
            <a:off x="9180787" y="2755772"/>
            <a:ext cx="288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9933"/>
                </a:solidFill>
              </a:rPr>
              <a:t>JEZELF KENNEN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FE636D5-70BB-30B8-3439-3745A73C84B6}"/>
              </a:ext>
            </a:extLst>
          </p:cNvPr>
          <p:cNvSpPr txBox="1"/>
          <p:nvPr/>
        </p:nvSpPr>
        <p:spPr>
          <a:xfrm>
            <a:off x="9070351" y="4525531"/>
            <a:ext cx="288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7030A0"/>
                </a:solidFill>
              </a:rPr>
              <a:t>FLEXIBEL ZIJN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F7D7029-38D8-206A-D50E-9FD2345D1587}"/>
              </a:ext>
            </a:extLst>
          </p:cNvPr>
          <p:cNvSpPr txBox="1"/>
          <p:nvPr/>
        </p:nvSpPr>
        <p:spPr>
          <a:xfrm>
            <a:off x="126124" y="3217085"/>
            <a:ext cx="288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EMOTIES CONTROLEREN</a:t>
            </a:r>
          </a:p>
        </p:txBody>
      </p:sp>
    </p:spTree>
    <p:extLst>
      <p:ext uri="{BB962C8B-B14F-4D97-AF65-F5344CB8AC3E}">
        <p14:creationId xmlns:p14="http://schemas.microsoft.com/office/powerpoint/2010/main" val="57969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6288032-01DA-490E-90DF-593356BB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nl-NL" noProof="0" smtClean="0"/>
              <a:pPr rtl="0">
                <a:spcAft>
                  <a:spcPts val="600"/>
                </a:spcAft>
              </a:pPr>
              <a:t>8</a:t>
            </a:fld>
            <a:endParaRPr lang="nl-NL" noProof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30F13677-411B-4B07-8970-C2D4B0B1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22569" y="294768"/>
            <a:ext cx="4918518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Soms </a:t>
            </a:r>
            <a:r>
              <a:rPr lang="en-US" dirty="0" err="1">
                <a:latin typeface="+mn-lt"/>
              </a:rPr>
              <a:t>lukt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niet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alles</a:t>
            </a:r>
            <a:endParaRPr lang="en-US" dirty="0">
              <a:latin typeface="+mn-lt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F8AFD9E3-1D8A-48D0-BC55-564A36223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5953" y="1801785"/>
            <a:ext cx="8976144" cy="39760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l-NL" sz="2400" dirty="0"/>
              <a:t>‘Waarom ben ik alweer mijn boek vergeten?’</a:t>
            </a:r>
          </a:p>
          <a:p>
            <a:r>
              <a:rPr lang="nl-NL" sz="2400" dirty="0"/>
              <a:t>‘Waarom lukt het me niet om aan het werk te gaan?’ </a:t>
            </a:r>
          </a:p>
          <a:p>
            <a:r>
              <a:rPr lang="nl-NL" sz="2400" dirty="0"/>
              <a:t>‘Waarom ben ik te laat begonnen met het maken van dit werkstuk?’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i="1" dirty="0"/>
              <a:t>Iedereen worstelt wel eens met dit soort vragen. </a:t>
            </a:r>
          </a:p>
          <a:p>
            <a:pPr marL="0" indent="0">
              <a:buNone/>
            </a:pPr>
            <a:r>
              <a:rPr lang="nl-NL" sz="2400" b="1" i="1" dirty="0"/>
              <a:t>Vaak ligt de oorzaak bij de executieve functies.</a:t>
            </a:r>
          </a:p>
          <a:p>
            <a:pPr marL="0" indent="0">
              <a:buNone/>
            </a:pPr>
            <a:r>
              <a:rPr lang="nl-NL" sz="2400" b="1" i="1" dirty="0"/>
              <a:t>Het is daarom voor jou belangrijk te weten:</a:t>
            </a:r>
          </a:p>
          <a:p>
            <a:pPr>
              <a:buFontTx/>
              <a:buChar char="-"/>
            </a:pPr>
            <a:r>
              <a:rPr lang="nl-NL" sz="2400" b="1" i="1" dirty="0">
                <a:highlight>
                  <a:srgbClr val="FFFF00"/>
                </a:highlight>
              </a:rPr>
              <a:t>wat de executieve functies zijn</a:t>
            </a:r>
          </a:p>
          <a:p>
            <a:pPr>
              <a:buFontTx/>
              <a:buChar char="-"/>
            </a:pPr>
            <a:r>
              <a:rPr lang="nl-NL" sz="2400" b="1" i="1" dirty="0">
                <a:highlight>
                  <a:srgbClr val="00FFFF"/>
                </a:highlight>
              </a:rPr>
              <a:t>welke executieve functies je nog kan verbeteren en hoe.</a:t>
            </a:r>
          </a:p>
          <a:p>
            <a:pPr marL="0" indent="0">
              <a:buNone/>
            </a:pPr>
            <a:r>
              <a:rPr lang="nl-NL" sz="2400" b="1" i="1" dirty="0"/>
              <a:t>Hier besteden we in het </a:t>
            </a:r>
            <a:r>
              <a:rPr lang="nl-NL" sz="2400" b="1" i="1" dirty="0" err="1"/>
              <a:t>WereldOnderwijs</a:t>
            </a:r>
            <a:r>
              <a:rPr lang="nl-NL" sz="2400" b="1" i="1" dirty="0"/>
              <a:t> tijd aan.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F80B13-62B2-4324-BD0E-787C358B4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915" y="0"/>
            <a:ext cx="3095956" cy="15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4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021C03FF-9AA4-441B-864F-DB8F51D4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08" y="0"/>
            <a:ext cx="11363184" cy="72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3521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6D3D8631BBBD47B0A611F78F4034AB" ma:contentTypeVersion="4" ma:contentTypeDescription="Een nieuw document maken." ma:contentTypeScope="" ma:versionID="f7549babf7a762862cb3b672a857aabd">
  <xsd:schema xmlns:xsd="http://www.w3.org/2001/XMLSchema" xmlns:xs="http://www.w3.org/2001/XMLSchema" xmlns:p="http://schemas.microsoft.com/office/2006/metadata/properties" xmlns:ns2="5344c1ce-0898-4144-aa84-ae25b8da9987" targetNamespace="http://schemas.microsoft.com/office/2006/metadata/properties" ma:root="true" ma:fieldsID="f4b5a59c7895fa46b45fbe70159a29e8" ns2:_="">
    <xsd:import namespace="5344c1ce-0898-4144-aa84-ae25b8da99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4c1ce-0898-4144-aa84-ae25b8da9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526570-CDED-42A9-AAC7-68F5CB12CC5A}"/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864ec4dc-72e9-4dfe-8556-852f9eae8939"/>
    <ds:schemaRef ds:uri="7d0550f0-47e8-4343-886a-e7b40143f174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Microsoft Office PowerPoint</Application>
  <PresentationFormat>Breedbeeld</PresentationFormat>
  <Paragraphs>63</Paragraphs>
  <Slides>12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Kantoorthema</vt:lpstr>
      <vt:lpstr>Executieve Functies</vt:lpstr>
      <vt:lpstr>     Wat zijn EF?</vt:lpstr>
      <vt:lpstr>Uitvoerende aandacht</vt:lpstr>
      <vt:lpstr>Er zijn er 11</vt:lpstr>
      <vt:lpstr>Wat zijn de denkvaardigheden?</vt:lpstr>
      <vt:lpstr>Wat zijn de gedragsvaardigheden?</vt:lpstr>
      <vt:lpstr>PowerPoint-presentatie</vt:lpstr>
      <vt:lpstr>Soms lukt niet alles</vt:lpstr>
      <vt:lpstr>PowerPoint-presentatie</vt:lpstr>
      <vt:lpstr>Opdracht: invullen vragenlijst</vt:lpstr>
      <vt:lpstr>PowerPoint-presentatie</vt:lpstr>
      <vt:lpstr>Nuttige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2020-03-01T09:17:03Z</dcterms:created>
  <dcterms:modified xsi:type="dcterms:W3CDTF">2024-05-27T09:52:36Z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0x010100856D3D8631BBBD47B0A611F78F4034AB</vt:lpwstr>
  </property>
  <property fmtid="{D5CDD505-2E9C-101B-9397-08002B2CF9AE}" pid="3" name="MediaServiceImageTags">
    <vt:lpwstr/>
  </property>
  <property fmtid="{D5CDD505-2E9C-101B-9397-08002B2CF9AE}" pid="4" name="Order">
    <vt:r8>1925300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